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5" r:id="rId4"/>
    <p:sldId id="267" r:id="rId5"/>
    <p:sldId id="258" r:id="rId6"/>
    <p:sldId id="266" r:id="rId7"/>
    <p:sldId id="259" r:id="rId8"/>
    <p:sldId id="262" r:id="rId9"/>
    <p:sldId id="260" r:id="rId10"/>
    <p:sldId id="268" r:id="rId11"/>
    <p:sldId id="261" r:id="rId12"/>
    <p:sldId id="263" r:id="rId13"/>
    <p:sldId id="269" r:id="rId14"/>
  </p:sldIdLst>
  <p:sldSz cx="12192000" cy="6858000"/>
  <p:notesSz cx="7010400" cy="9296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ma Khonelidze" initials="IK" lastIdx="6" clrIdx="0">
    <p:extLst>
      <p:ext uri="{19B8F6BF-5375-455C-9EA6-DF929625EA0E}">
        <p15:presenceInfo xmlns:p15="http://schemas.microsoft.com/office/powerpoint/2012/main" userId="Irma Khonelidz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76" autoAdjust="0"/>
  </p:normalViewPr>
  <p:slideViewPr>
    <p:cSldViewPr snapToGrid="0">
      <p:cViewPr varScale="1">
        <p:scale>
          <a:sx n="100" d="100"/>
          <a:sy n="100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6053B-23A4-440C-B3AC-90899D9314F7}" type="datetimeFigureOut">
              <a:rPr lang="en-US" smtClean="0"/>
              <a:t>20/05/20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F9D46-8B1B-429D-B559-6C5E1A624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64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E80E8B-86E3-4F39-AE4D-70831961FCF0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nb-NO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6FE661-D8EC-46CC-8742-A4479D466DFF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12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health/sites/health/files/preparedness_response/docs/ev_20200505_sr_en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83887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3233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11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051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https://ec.europa.eu/health/sites/health/files/preparedness_response/docs/ev_20200505_sr_en.pdf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12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93341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13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1380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4278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83679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61817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 defTabSz="931774">
              <a:buFont typeface="Arial" panose="020B0604020202020204" pitchFamily="34" charset="0"/>
              <a:buChar char="•"/>
              <a:defRPr/>
            </a:pPr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0510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5528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/>
              <a:t>ლაბორატორიაში წინასწარი ჯავშანი სასურველია თვითონ ლაბორატორიის შესაძლებლობების სწორედ გასათვლელად.</a:t>
            </a:r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55846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/>
              <a:t>შესაძლოა ნაცვლად საქართველოს მოქალაქე - უცხოელი - დაიყოს ამ ორი</a:t>
            </a:r>
            <a:r>
              <a:rPr lang="ka-GE" baseline="0" dirty="0" smtClean="0"/>
              <a:t> ნაკადისთვის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76263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FE661-D8EC-46CC-8742-A4479D466DFF}" type="slidenum">
              <a:rPr lang="nb-NO" smtClean="0"/>
              <a:t>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52135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7025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526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678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609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068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7159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2563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8729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7592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9250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73510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000"/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4DDF7-7BB8-4B05-A92D-BC266DA068D6}" type="datetimeFigureOut">
              <a:rPr lang="nb-NO" smtClean="0"/>
              <a:t>20.05.2020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D7DED-F928-4F8D-BF7E-DE8DEE085FED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6867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ata.org/contentassets/f1163430bba94512a583eb6d6b24aa56/covid-medical-evidence-for-strategies-200508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health/sites/health/files/preparedness_response/docs/ev_20200505_sr_en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a-GE" dirty="0" smtClean="0"/>
              <a:t>რეკომენდაციები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ka-GE" dirty="0" smtClean="0"/>
              <a:t> </a:t>
            </a:r>
            <a:r>
              <a:rPr lang="ka-GE" dirty="0"/>
              <a:t>ტურისტების მისაღებად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1708" y="4691928"/>
            <a:ext cx="9144000" cy="1655762"/>
          </a:xfrm>
        </p:spPr>
        <p:txBody>
          <a:bodyPr/>
          <a:lstStyle/>
          <a:p>
            <a:pPr algn="r"/>
            <a:endParaRPr lang="ka-GE" dirty="0" smtClean="0"/>
          </a:p>
          <a:p>
            <a:pPr algn="r"/>
            <a:endParaRPr lang="ka-GE" dirty="0"/>
          </a:p>
          <a:p>
            <a:pPr algn="r"/>
            <a:r>
              <a:rPr lang="ka-GE" dirty="0" smtClean="0"/>
              <a:t>20.05.2020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83527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ჩამოფრენის პროცედურები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51" y="1516566"/>
            <a:ext cx="10885449" cy="4660397"/>
          </a:xfrm>
        </p:spPr>
        <p:txBody>
          <a:bodyPr>
            <a:normAutofit fontScale="92500" lnSpcReduction="10000"/>
          </a:bodyPr>
          <a:lstStyle/>
          <a:p>
            <a:r>
              <a:rPr lang="ka-GE" dirty="0"/>
              <a:t>აეროპორტის ჰოლებში დამონტაჟებული უნდა იყოს ხელის სანიტაიზერები, რომელთა განახლება მუდმივად უნდა ხდებოდეს</a:t>
            </a:r>
          </a:p>
          <a:p>
            <a:r>
              <a:rPr lang="ka-GE" dirty="0"/>
              <a:t>თვალსაჩინო ადგილებში უნდა იყოს დაგამგრებული საინფორმაციო ბანერები ინფოგრაფიკებით და დამონტაჟებული ეკრანები, სადაც მუდმივად იტრიალებს </a:t>
            </a:r>
            <a:r>
              <a:rPr lang="en-US" dirty="0"/>
              <a:t>COVID-19 </a:t>
            </a:r>
            <a:r>
              <a:rPr lang="ka-GE" dirty="0"/>
              <a:t>მიმართებაში საპრევენციო ღონისძიებები და მარტივი სქემა - რა უნდა გაკეთდეს ეჭვის შეტანის შემთხვევაში </a:t>
            </a:r>
          </a:p>
          <a:p>
            <a:endParaRPr lang="ka-GE" dirty="0"/>
          </a:p>
          <a:p>
            <a:pPr marL="0" indent="0">
              <a:buNone/>
            </a:pPr>
            <a:r>
              <a:rPr lang="ka-GE" sz="2600" i="1" dirty="0" smtClean="0"/>
              <a:t>დეტალური ინფორმაციისთვის სასურველია </a:t>
            </a:r>
            <a:r>
              <a:rPr lang="ka-GE" sz="2600" i="1" dirty="0"/>
              <a:t>იხელმძღვანელონ </a:t>
            </a:r>
            <a:r>
              <a:rPr lang="nb-NO" sz="2600" i="1" dirty="0"/>
              <a:t>International Air Transport Association </a:t>
            </a:r>
            <a:r>
              <a:rPr lang="en-US" sz="2600" i="1" dirty="0"/>
              <a:t>IATA)</a:t>
            </a:r>
            <a:r>
              <a:rPr lang="ka-GE" sz="2600" i="1" dirty="0"/>
              <a:t> სამედიცინო გაიდლაინით </a:t>
            </a:r>
          </a:p>
          <a:p>
            <a:pPr marL="0" indent="0">
              <a:buNone/>
            </a:pPr>
            <a:r>
              <a:rPr lang="nb-NO" dirty="0">
                <a:hlinkClick r:id="rId3"/>
              </a:rPr>
              <a:t>https://www.iata.org/contentassets/f1163430bba94512a583eb6d6b24aa56/covid-medical-evidence-for-strategies-200508.pdf</a:t>
            </a:r>
            <a:r>
              <a:rPr lang="ka-GE" dirty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64844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...</a:t>
            </a:r>
            <a:r>
              <a:rPr lang="en-US" dirty="0"/>
              <a:t>PCR </a:t>
            </a:r>
            <a:r>
              <a:rPr lang="ka-GE" dirty="0"/>
              <a:t>ტესტირების საჭიროებისას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ვინაიდან უმეტესი ფრენების არის ღამე და </a:t>
            </a:r>
            <a:r>
              <a:rPr lang="en-US" dirty="0"/>
              <a:t>PCR </a:t>
            </a:r>
            <a:r>
              <a:rPr lang="ka-GE" dirty="0"/>
              <a:t>ტესტის ჩატარება მოითხოვს გარკვეულ დროს, ჩამომსვლელი სარგებლობს მომსახურების ერთიანი პაკეტით, რაც მოიცავს ტესტირებასთან ასოცირებულ პროცედურებს და 24 საათით ვიზიტორის დაყოვნებას სპეციალურად გამოყოფილ საკარანტინო </a:t>
            </a:r>
            <a:r>
              <a:rPr lang="ka-GE" dirty="0" smtClean="0"/>
              <a:t>სივრცეში, რომელიც ემსახურება მხოლოდ აღნიშნულ ვიზიტორებს</a:t>
            </a:r>
            <a:endParaRPr lang="en-US" dirty="0"/>
          </a:p>
          <a:p>
            <a:r>
              <a:rPr lang="en-US" dirty="0" smtClean="0"/>
              <a:t>PCR </a:t>
            </a:r>
            <a:r>
              <a:rPr lang="ka-GE" dirty="0" smtClean="0"/>
              <a:t>კვლევის საორიენტაციო ფასი 150 </a:t>
            </a:r>
            <a:r>
              <a:rPr lang="ka-GE" dirty="0"/>
              <a:t>ევრო </a:t>
            </a:r>
            <a:endParaRPr lang="en-US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24631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თუ ტესტი დადებითია...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/>
              <a:t>ხდება მგზავრის ჰოსპიტალიზაცია, რომლის ანაზღაურებაც უნდა მოხდეს სამოგზაურო </a:t>
            </a:r>
            <a:r>
              <a:rPr lang="ka-GE" dirty="0" smtClean="0"/>
              <a:t>დაზღვევით</a:t>
            </a:r>
          </a:p>
          <a:p>
            <a:endParaRPr lang="ka-GE" dirty="0"/>
          </a:p>
          <a:p>
            <a:r>
              <a:rPr lang="ka-GE" dirty="0" smtClean="0"/>
              <a:t>ვიზიტორი გადაყვანილ უნდა იყოს სამედიცინო მომსახურების მქონე საკარანტინო სივრცეში</a:t>
            </a:r>
            <a:endParaRPr lang="ka-GE" dirty="0" smtClean="0"/>
          </a:p>
          <a:p>
            <a:endParaRPr lang="ka-GE" dirty="0" smtClean="0"/>
          </a:p>
          <a:p>
            <a:r>
              <a:rPr lang="ka-GE" dirty="0" smtClean="0"/>
              <a:t>დადასტურებული შემთხვევისა და შეტყობინებს სტანდარტული მექანიზმის ამუშვება</a:t>
            </a:r>
          </a:p>
          <a:p>
            <a:endParaRPr lang="ka-GE" dirty="0"/>
          </a:p>
          <a:p>
            <a:pPr marL="0" indent="0">
              <a:buNone/>
            </a:pPr>
            <a:r>
              <a:rPr lang="ka-GE" sz="2000" i="1" dirty="0" smtClean="0"/>
              <a:t>* ევროკავშირის წევრი სახელმწიფოს მოქალაქის შემთხვევაში, შესაძლოა თანამშრომლობის საკითხების დარეგულირება ევროკავშირთან </a:t>
            </a:r>
            <a:r>
              <a:rPr lang="en-US" sz="2000" i="1" dirty="0">
                <a:hlinkClick r:id="rId3"/>
              </a:rPr>
              <a:t>EU Health Security Committee </a:t>
            </a:r>
            <a:r>
              <a:rPr lang="ka-GE" sz="2000" i="1" dirty="0" smtClean="0"/>
              <a:t>და </a:t>
            </a:r>
            <a:r>
              <a:rPr lang="en-US" sz="2000" i="1" dirty="0" smtClean="0"/>
              <a:t>DG </a:t>
            </a:r>
            <a:r>
              <a:rPr lang="en-US" sz="2000" i="1" dirty="0" err="1" smtClean="0"/>
              <a:t>Sante</a:t>
            </a:r>
            <a:r>
              <a:rPr lang="ka-GE" sz="2000" i="1" dirty="0" smtClean="0"/>
              <a:t> შემუშავებული </a:t>
            </a:r>
            <a:r>
              <a:rPr lang="en-US" sz="2000" i="1" dirty="0" smtClean="0"/>
              <a:t>Cross-border </a:t>
            </a:r>
            <a:r>
              <a:rPr lang="en-US" sz="2000" i="1" dirty="0"/>
              <a:t>support in health </a:t>
            </a:r>
            <a:r>
              <a:rPr lang="en-US" sz="2000" i="1" dirty="0" smtClean="0"/>
              <a:t>care</a:t>
            </a:r>
            <a:r>
              <a:rPr lang="ka-GE" sz="2000" i="1" dirty="0" smtClean="0"/>
              <a:t> ფარგლებში</a:t>
            </a:r>
            <a:endParaRPr lang="nb-NO" sz="2000" i="1" dirty="0"/>
          </a:p>
        </p:txBody>
      </p:sp>
    </p:spTree>
    <p:extLst>
      <p:ext uri="{BB962C8B-B14F-4D97-AF65-F5344CB8AC3E}">
        <p14:creationId xmlns:p14="http://schemas.microsoft.com/office/powerpoint/2010/main" val="1277189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414338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ka-GE" sz="4000" dirty="0" smtClean="0"/>
              <a:t>შეკითხვები?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8151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564"/>
            <a:ext cx="10515600" cy="1325563"/>
          </a:xfrm>
        </p:spPr>
        <p:txBody>
          <a:bodyPr/>
          <a:lstStyle/>
          <a:p>
            <a:r>
              <a:rPr lang="ka-GE" dirty="0"/>
              <a:t>ძირითადი პრინციპები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1" y="1000125"/>
            <a:ext cx="12013622" cy="5857875"/>
          </a:xfrm>
        </p:spPr>
        <p:txBody>
          <a:bodyPr>
            <a:normAutofit lnSpcReduction="10000"/>
          </a:bodyPr>
          <a:lstStyle/>
          <a:p>
            <a:r>
              <a:rPr lang="ka-GE" dirty="0"/>
              <a:t>მოგზაურის მიღება ე.წ. „მწვანე </a:t>
            </a:r>
            <a:r>
              <a:rPr lang="ka-GE" dirty="0" smtClean="0"/>
              <a:t>ზონის ქვეყნიდან</a:t>
            </a:r>
            <a:r>
              <a:rPr lang="ka-GE" dirty="0" smtClean="0"/>
              <a:t>“, რომელთა ჩამონათვალი განახლდება 7 დღეში ერთხელ</a:t>
            </a:r>
            <a:endParaRPr lang="ka-GE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ka-GE" dirty="0"/>
              <a:t>ახალი შემთხვევები ბოლო 2 კვირის მანძილზე არ აღემატება </a:t>
            </a:r>
            <a:r>
              <a:rPr lang="en-US" dirty="0" smtClean="0"/>
              <a:t>25/100</a:t>
            </a:r>
            <a:r>
              <a:rPr lang="ka-GE" dirty="0" smtClean="0"/>
              <a:t> </a:t>
            </a:r>
            <a:r>
              <a:rPr lang="en-US" dirty="0"/>
              <a:t>000 </a:t>
            </a:r>
            <a:r>
              <a:rPr lang="ka-GE" dirty="0"/>
              <a:t>მოსახლეზე </a:t>
            </a:r>
            <a:r>
              <a:rPr lang="ka-GE" dirty="0" smtClean="0"/>
              <a:t>და / ან </a:t>
            </a:r>
            <a:r>
              <a:rPr lang="ka-GE" dirty="0"/>
              <a:t>მინიმუმ 1 კვირა ტესტირების საერთო რაოდენობაში დადებითობა არ აღემატება </a:t>
            </a:r>
            <a:r>
              <a:rPr lang="en-US" dirty="0"/>
              <a:t>8% </a:t>
            </a:r>
            <a:endParaRPr lang="nb-NO" dirty="0" smtClean="0"/>
          </a:p>
          <a:p>
            <a:r>
              <a:rPr lang="ka-GE" dirty="0" smtClean="0"/>
              <a:t>ჰოსპიტალური სექტორი არ უნდა იყოს გადატვირთული და ამავე დროს, ტურისტულ ზონად შეთავაზებული უნდა იყოს რეგიონი საკმარისად აღჭურვილი და მომზადებული ჯანდაცვის სექტორით</a:t>
            </a:r>
          </a:p>
          <a:p>
            <a:r>
              <a:rPr lang="ka-GE" dirty="0" smtClean="0"/>
              <a:t>გათვალისწინებულ </a:t>
            </a:r>
            <a:r>
              <a:rPr lang="ka-GE" dirty="0"/>
              <a:t>უნდა იყოს ტესტირების ხელმისაწვდომობა ვიზიტორებისთვის</a:t>
            </a:r>
          </a:p>
          <a:p>
            <a:r>
              <a:rPr lang="ka-GE" dirty="0"/>
              <a:t>ვიზიტორების მონაცემების </a:t>
            </a:r>
            <a:r>
              <a:rPr lang="ka-GE" dirty="0" smtClean="0"/>
              <a:t>შენახვისას </a:t>
            </a:r>
            <a:r>
              <a:rPr lang="ka-GE" dirty="0"/>
              <a:t>გათვალისწინებულ უნდა იყოს: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ka-GE" dirty="0"/>
              <a:t>ადამიანის უფლებების დაცვის საერთაშორისო კონვენცია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ka-GE" dirty="0"/>
              <a:t>ეთიკური ნორმები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General Data Protection Regulation </a:t>
            </a:r>
            <a:endParaRPr lang="ka-GE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ka-GE" dirty="0" smtClean="0"/>
              <a:t>სხვა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7092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ძირითადი პრინციპები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176" y="1550020"/>
            <a:ext cx="11686478" cy="5006897"/>
          </a:xfrm>
        </p:spPr>
        <p:txBody>
          <a:bodyPr>
            <a:normAutofit/>
          </a:bodyPr>
          <a:lstStyle/>
          <a:p>
            <a:r>
              <a:rPr lang="ka-GE" dirty="0"/>
              <a:t>მგზავრების </a:t>
            </a:r>
            <a:r>
              <a:rPr lang="ka-GE" dirty="0" smtClean="0"/>
              <a:t>მიღება </a:t>
            </a:r>
            <a:r>
              <a:rPr lang="ka-GE" dirty="0"/>
              <a:t>მოხდება ქვეყნის </a:t>
            </a:r>
            <a:r>
              <a:rPr lang="ka-GE" dirty="0" smtClean="0"/>
              <a:t>3 </a:t>
            </a:r>
            <a:r>
              <a:rPr lang="ka-GE" dirty="0"/>
              <a:t>საერთაშორისო აეროპორტის საშუალებით: თბილისი, ქუთაისი, ბათუმი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ka-GE" dirty="0"/>
              <a:t>პირველ ეტაპზე არ განიხილება შემოსვლის სხვა პუნქტების გახსნა ვიზიტორებისთვის</a:t>
            </a:r>
          </a:p>
          <a:p>
            <a:r>
              <a:rPr lang="ka-GE" dirty="0"/>
              <a:t>მაქსიმალურად წახალისებული უნდა იყოს სამოგზაურო პაკეტების შეძენა, წინასწარ გაწერილი ტურით და ჯგუფის </a:t>
            </a:r>
            <a:r>
              <a:rPr lang="en-US" dirty="0"/>
              <a:t>Vs </a:t>
            </a:r>
            <a:r>
              <a:rPr lang="ka-GE" dirty="0"/>
              <a:t>ინდივიდუალური ვიზიტები</a:t>
            </a:r>
          </a:p>
          <a:p>
            <a:r>
              <a:rPr lang="ka-GE" dirty="0"/>
              <a:t>საქართველოში ტურისტული მარშრუტების შერჩევისას, შეთავაზებული უნდა იყოს რეგიონები, სადაც </a:t>
            </a:r>
            <a:r>
              <a:rPr lang="ka-GE" dirty="0" smtClean="0"/>
              <a:t>ტურისტული სეზონისთვის დაორგანიზებულ იქნება </a:t>
            </a:r>
            <a:r>
              <a:rPr lang="ka-GE" dirty="0"/>
              <a:t>უკან გამგზავრებამდე მინიმუმ 48 საათით ადრე </a:t>
            </a:r>
            <a:r>
              <a:rPr lang="en-US" dirty="0"/>
              <a:t>PCR </a:t>
            </a:r>
            <a:r>
              <a:rPr lang="ka-GE" dirty="0"/>
              <a:t>ტესტის ჩატარება და პასუხის </a:t>
            </a:r>
            <a:r>
              <a:rPr lang="ka-GE" u="sng" dirty="0"/>
              <a:t>ინგლისურ ენაზე </a:t>
            </a:r>
            <a:r>
              <a:rPr lang="ka-GE" dirty="0"/>
              <a:t>მომზადება</a:t>
            </a:r>
          </a:p>
          <a:p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375893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4218"/>
            <a:ext cx="10515600" cy="1325563"/>
          </a:xfrm>
        </p:spPr>
        <p:txBody>
          <a:bodyPr/>
          <a:lstStyle/>
          <a:p>
            <a:r>
              <a:rPr lang="ka-GE" dirty="0"/>
              <a:t>ძირითადი პრინციპები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491" y="1366982"/>
            <a:ext cx="11745163" cy="5189935"/>
          </a:xfrm>
        </p:spPr>
        <p:txBody>
          <a:bodyPr>
            <a:normAutofit fontScale="92500" lnSpcReduction="20000"/>
          </a:bodyPr>
          <a:lstStyle/>
          <a:p>
            <a:r>
              <a:rPr lang="ka-GE" dirty="0"/>
              <a:t>ტურისტების მისაღებად პროგრამაში ჩართული იქნებიან </a:t>
            </a:r>
            <a:r>
              <a:rPr lang="ka-GE" dirty="0" smtClean="0"/>
              <a:t>დიდი სასტუმროები</a:t>
            </a:r>
            <a:r>
              <a:rPr lang="ka-GE" dirty="0"/>
              <a:t>, რომლებიც 24/7 ადგილზე იყოლიებენ </a:t>
            </a:r>
            <a:r>
              <a:rPr lang="ka-GE" dirty="0" smtClean="0"/>
              <a:t>გადამზადებულ </a:t>
            </a:r>
            <a:r>
              <a:rPr lang="ka-GE" dirty="0"/>
              <a:t>პჯდ ექიმსა და </a:t>
            </a:r>
            <a:r>
              <a:rPr lang="ka-GE" dirty="0" smtClean="0"/>
              <a:t>/ ან ექთანს, ხოლო მცირე ზომის სასტუმროსა და ბინის ქირაობისას, სპეციალური ტრენინგი, როგოდ უნდა მოხდეს ახალი სტუმრის მიღება, როგორ მოხდება სიმპტომების მქონე შემთხვევების მართვა</a:t>
            </a:r>
          </a:p>
          <a:p>
            <a:r>
              <a:rPr lang="ka-GE" dirty="0" smtClean="0"/>
              <a:t>დიდ სასტუმროებს </a:t>
            </a:r>
            <a:r>
              <a:rPr lang="ka-GE" dirty="0" smtClean="0"/>
              <a:t>უნდა ჰქონდეთ გათვალისწინებული საიზოლაციო სივრცე</a:t>
            </a:r>
            <a:endParaRPr lang="en-US" dirty="0" smtClean="0"/>
          </a:p>
          <a:p>
            <a:r>
              <a:rPr lang="ka-GE" dirty="0" smtClean="0"/>
              <a:t>სასტუმროს </a:t>
            </a:r>
            <a:r>
              <a:rPr lang="ka-GE" dirty="0"/>
              <a:t>ადმინისტრაციას წინასწარ უნდა </a:t>
            </a:r>
            <a:r>
              <a:rPr lang="ka-GE" dirty="0" smtClean="0"/>
              <a:t>ჰქონდეს </a:t>
            </a:r>
            <a:r>
              <a:rPr lang="ka-GE" dirty="0"/>
              <a:t>შემუშავებული სქემა, როგორ და სად მოხდება საჭიროებისას </a:t>
            </a:r>
            <a:r>
              <a:rPr lang="en-US" dirty="0"/>
              <a:t>COVID-19 </a:t>
            </a:r>
            <a:r>
              <a:rPr lang="ka-GE" dirty="0"/>
              <a:t>ლაბორატორიული </a:t>
            </a:r>
            <a:r>
              <a:rPr lang="ka-GE" dirty="0" smtClean="0"/>
              <a:t>დიაგნოსტიკა</a:t>
            </a:r>
          </a:p>
          <a:p>
            <a:r>
              <a:rPr lang="ka-GE" dirty="0" smtClean="0"/>
              <a:t>სასტუმროში </a:t>
            </a:r>
            <a:r>
              <a:rPr lang="ka-GE" dirty="0"/>
              <a:t>რეგისტრაციისას ტურისტს მიეწოდება ინფორმაცია, სად არის სასტუმროში სამედიცინო კუთხე, უახლოესი აფთიაქი, ლაბორატორია, რა ჩივილებზე უნდა გაამახვილოს ყურადღება და ვის უნდა დაუკავშირდეს </a:t>
            </a:r>
            <a:r>
              <a:rPr lang="ka-GE" dirty="0" smtClean="0"/>
              <a:t>საჭიროებისას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ka-GE" dirty="0" smtClean="0"/>
              <a:t>სასურველია </a:t>
            </a:r>
            <a:r>
              <a:rPr lang="ka-GE" dirty="0"/>
              <a:t>ცხელ ხაზზე გათვალისწინებულ იქნას </a:t>
            </a:r>
            <a:r>
              <a:rPr lang="ka-GE" dirty="0" smtClean="0"/>
              <a:t>უცხოეთის მოქალაქის მომსახურება ინგლისურ ენაზე</a:t>
            </a:r>
            <a:endParaRPr lang="ka-GE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51009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შემოსვლის გამარტივებული პროცედურა</a:t>
            </a:r>
            <a:endParaRPr lang="nb-NO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6410" y="1825625"/>
            <a:ext cx="10807390" cy="48762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მგზავრს უნდა ქონდეს:</a:t>
            </a:r>
            <a:endParaRPr lang="ka-GE" dirty="0"/>
          </a:p>
          <a:p>
            <a:pPr lvl="1"/>
            <a:r>
              <a:rPr lang="ka-GE" dirty="0" smtClean="0"/>
              <a:t>საზღვარზე </a:t>
            </a:r>
            <a:r>
              <a:rPr lang="ka-GE" dirty="0"/>
              <a:t>შემოსვლისას აქვს გამოფრენის მომენტისთვის არა უმეტეს ბოლო </a:t>
            </a:r>
            <a:r>
              <a:rPr lang="ka-GE" dirty="0" smtClean="0"/>
              <a:t>72 საათის </a:t>
            </a:r>
            <a:r>
              <a:rPr lang="ka-GE" dirty="0"/>
              <a:t>ხანდაზმულობის </a:t>
            </a:r>
            <a:r>
              <a:rPr lang="en-US" dirty="0"/>
              <a:t>PCR</a:t>
            </a:r>
            <a:r>
              <a:rPr lang="ka-GE" dirty="0"/>
              <a:t> ტესტის ნეგატიური შედეგი ინგლისურ </a:t>
            </a:r>
            <a:r>
              <a:rPr lang="ka-GE" dirty="0" smtClean="0"/>
              <a:t>ენაზე</a:t>
            </a:r>
          </a:p>
          <a:p>
            <a:pPr lvl="1"/>
            <a:endParaRPr lang="ka-GE" dirty="0"/>
          </a:p>
          <a:p>
            <a:pPr lvl="1"/>
            <a:r>
              <a:rPr lang="en-US" dirty="0" smtClean="0"/>
              <a:t>PCR-</a:t>
            </a:r>
            <a:r>
              <a:rPr lang="ka-GE" dirty="0" smtClean="0"/>
              <a:t>თან მიმართებაში</a:t>
            </a:r>
            <a:r>
              <a:rPr lang="ka-GE" dirty="0" smtClean="0"/>
              <a:t> სტრატეგია შესაძლოა გადაიხედოს, თუ იქნა სარწმუნოება:</a:t>
            </a:r>
            <a:endParaRPr lang="ka-GE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WHO-</a:t>
            </a:r>
            <a:r>
              <a:rPr lang="ka-GE" dirty="0" smtClean="0"/>
              <a:t>ს მხრიდან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smtClean="0"/>
              <a:t>FDA</a:t>
            </a:r>
            <a:r>
              <a:rPr lang="ka-GE" dirty="0" smtClean="0"/>
              <a:t>-ს მხრიდან</a:t>
            </a:r>
            <a:endParaRPr lang="ka-GE" dirty="0"/>
          </a:p>
          <a:p>
            <a:pPr lvl="2">
              <a:buFont typeface="Courier New" panose="02070309020205020404" pitchFamily="49" charset="0"/>
              <a:buChar char="o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2883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შემოსვლის გამარტივებული პროცედურა</a:t>
            </a:r>
            <a:endParaRPr lang="nb-NO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6410" y="1825625"/>
            <a:ext cx="10807390" cy="4876258"/>
          </a:xfrm>
        </p:spPr>
        <p:txBody>
          <a:bodyPr>
            <a:normAutofit/>
          </a:bodyPr>
          <a:lstStyle/>
          <a:p>
            <a:r>
              <a:rPr lang="ka-GE" dirty="0"/>
              <a:t>აღნიშნული </a:t>
            </a:r>
            <a:r>
              <a:rPr lang="en-US" dirty="0" smtClean="0"/>
              <a:t>PCR </a:t>
            </a:r>
            <a:r>
              <a:rPr lang="ka-GE" dirty="0" smtClean="0"/>
              <a:t>ტესტის ქონისას, </a:t>
            </a:r>
            <a:r>
              <a:rPr lang="ka-GE" dirty="0" smtClean="0"/>
              <a:t>„მწვანე </a:t>
            </a:r>
            <a:r>
              <a:rPr lang="ka-GE" dirty="0"/>
              <a:t>ზონის </a:t>
            </a:r>
            <a:r>
              <a:rPr lang="ka-GE" dirty="0" smtClean="0"/>
              <a:t>ქვეყნიდან“ შემოსვლისას </a:t>
            </a:r>
            <a:r>
              <a:rPr lang="ka-GE" dirty="0"/>
              <a:t>კარანტინისგან </a:t>
            </a:r>
            <a:r>
              <a:rPr lang="ka-GE" dirty="0" smtClean="0"/>
              <a:t>თავისუფლდება </a:t>
            </a:r>
            <a:r>
              <a:rPr lang="ka-GE" dirty="0"/>
              <a:t>საქართველოს </a:t>
            </a:r>
            <a:r>
              <a:rPr lang="ka-GE" dirty="0" smtClean="0"/>
              <a:t>მოქალაქე</a:t>
            </a:r>
          </a:p>
          <a:p>
            <a:endParaRPr lang="ka-GE" dirty="0" smtClean="0"/>
          </a:p>
          <a:p>
            <a:r>
              <a:rPr lang="ka-GE" dirty="0" smtClean="0"/>
              <a:t>„მწვანე </a:t>
            </a:r>
            <a:r>
              <a:rPr lang="ka-GE" dirty="0"/>
              <a:t>ზონის ქვეყნიდან</a:t>
            </a:r>
            <a:r>
              <a:rPr lang="ka-GE" dirty="0" smtClean="0"/>
              <a:t>“ შემოსულ საქართველოს მოქალაქეს, რომელსაც არ აქვს ტესტის პასუხი, შესაძლებლობა ექნება შემოსვლისას გაიკეთოს </a:t>
            </a:r>
            <a:r>
              <a:rPr lang="en-US" dirty="0" smtClean="0"/>
              <a:t>PCR </a:t>
            </a:r>
            <a:r>
              <a:rPr lang="ka-GE" dirty="0" smtClean="0"/>
              <a:t>კვლევა </a:t>
            </a:r>
            <a:endParaRPr lang="ka-GE" dirty="0"/>
          </a:p>
          <a:p>
            <a:endParaRPr lang="ka-GE" dirty="0"/>
          </a:p>
          <a:p>
            <a:r>
              <a:rPr lang="ka-GE" dirty="0" smtClean="0"/>
              <a:t>სავალდებულო </a:t>
            </a:r>
            <a:r>
              <a:rPr lang="ka-GE" dirty="0"/>
              <a:t>კარანტინი არ ეკუთვნის ტრანზიტულ მგზავრს ან ბიზნესმენს, რომელიც საქართველოს ტერიტორიას დატოვებს მაქსიმუმ 24 საათში</a:t>
            </a:r>
          </a:p>
          <a:p>
            <a:pPr lvl="1"/>
            <a:endParaRPr lang="ka-GE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43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გამოფრენამდე მოთხოვნები და წარსადგენი საბუთები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444" y="1706135"/>
            <a:ext cx="10952356" cy="4716153"/>
          </a:xfrm>
        </p:spPr>
        <p:txBody>
          <a:bodyPr>
            <a:normAutofit lnSpcReduction="10000"/>
          </a:bodyPr>
          <a:lstStyle/>
          <a:p>
            <a:r>
              <a:rPr lang="ka-GE" dirty="0"/>
              <a:t>ბილეთი უკან დაბრუნების თარიღით</a:t>
            </a:r>
          </a:p>
          <a:p>
            <a:r>
              <a:rPr lang="ka-GE" dirty="0"/>
              <a:t>წინასწარ ონლაინ შეძენილი სასტუმროს ვაუჩერი</a:t>
            </a:r>
          </a:p>
          <a:p>
            <a:r>
              <a:rPr lang="ka-GE" dirty="0"/>
              <a:t>სამოგზაურო დაზღვევა</a:t>
            </a:r>
          </a:p>
          <a:p>
            <a:r>
              <a:rPr lang="en-US" dirty="0" smtClean="0"/>
              <a:t>PCR</a:t>
            </a:r>
            <a:r>
              <a:rPr lang="ka-GE" dirty="0" smtClean="0"/>
              <a:t> ტესტის პასუხი, ხოლო </a:t>
            </a:r>
            <a:r>
              <a:rPr lang="ka-GE" dirty="0"/>
              <a:t>მისი არ ქონისას, საქართველოში </a:t>
            </a:r>
            <a:r>
              <a:rPr lang="en-US" dirty="0"/>
              <a:t>PCR</a:t>
            </a:r>
            <a:r>
              <a:rPr lang="ka-GE" dirty="0"/>
              <a:t> ტესტირებისთვის წინასწარი ონლაინ ჯავშანი და გადახდის ქვითარი</a:t>
            </a:r>
          </a:p>
          <a:p>
            <a:endParaRPr lang="ka-GE" dirty="0"/>
          </a:p>
          <a:p>
            <a:pPr marL="0" indent="0">
              <a:buNone/>
            </a:pPr>
            <a:r>
              <a:rPr lang="ka-GE" sz="2400" i="1" dirty="0" smtClean="0"/>
              <a:t>სასურველია ქვეყანამ დაარეგულიროს ავიაკომპანიებთან:</a:t>
            </a:r>
            <a:endParaRPr lang="ka-GE" sz="2400" i="1" dirty="0"/>
          </a:p>
          <a:p>
            <a:pPr lvl="1"/>
            <a:r>
              <a:rPr lang="ka-GE" sz="2000" i="1" dirty="0"/>
              <a:t>ბორტზე ასვლამდე არსებული დოკუმენტების არ ქონისას, მგზავრი არ დაიშვება</a:t>
            </a:r>
          </a:p>
          <a:p>
            <a:pPr lvl="1"/>
            <a:r>
              <a:rPr lang="ka-GE" sz="2000" i="1" dirty="0"/>
              <a:t>ბორტზე ასვლამდე სავალდებული თერმო სკრინინგი და ზოგადი შემოწმება გარკვეული რაოდენობით შეამცირებს პოტენციური ინფიცირებულების გამომგზავრებას</a:t>
            </a:r>
          </a:p>
          <a:p>
            <a:pPr marL="0" indent="0">
              <a:buNone/>
            </a:pPr>
            <a:endParaRPr lang="nb-NO" sz="2400" i="1" dirty="0"/>
          </a:p>
        </p:txBody>
      </p:sp>
    </p:spTree>
    <p:extLst>
      <p:ext uri="{BB962C8B-B14F-4D97-AF65-F5344CB8AC3E}">
        <p14:creationId xmlns:p14="http://schemas.microsoft.com/office/powerpoint/2010/main" val="329733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ჩამოფრენის პროცედურები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თვითმფრინავიდან აეროპორტის ტერმინალამდე ავტობუსის საჭიროებისას გათვალისწინებულ უნდა იყოს მგზავრთა რაოდენობა, სავალდებული </a:t>
            </a:r>
            <a:r>
              <a:rPr lang="ka-GE" dirty="0" smtClean="0"/>
              <a:t>ფიზიკური </a:t>
            </a:r>
            <a:r>
              <a:rPr lang="ka-GE" dirty="0"/>
              <a:t>დისტანციის </a:t>
            </a:r>
            <a:r>
              <a:rPr lang="ka-GE" dirty="0" smtClean="0"/>
              <a:t>დასაცავად</a:t>
            </a:r>
          </a:p>
          <a:p>
            <a:pPr marL="0" indent="0">
              <a:buNone/>
            </a:pPr>
            <a:endParaRPr lang="ka-GE" dirty="0"/>
          </a:p>
          <a:p>
            <a:r>
              <a:rPr lang="ka-GE" dirty="0"/>
              <a:t>სასაზღვრო კონტროლის გავლისას ხდება ვიზიტორების ორ ნაკადად დაყოფა - </a:t>
            </a:r>
            <a:r>
              <a:rPr lang="en-US" dirty="0" smtClean="0"/>
              <a:t>PCR</a:t>
            </a:r>
            <a:r>
              <a:rPr lang="ka-GE" dirty="0" smtClean="0"/>
              <a:t> ტესტის პასუხის მქონენი </a:t>
            </a:r>
            <a:r>
              <a:rPr lang="ka-GE" dirty="0"/>
              <a:t>და </a:t>
            </a:r>
            <a:r>
              <a:rPr lang="en-US" dirty="0"/>
              <a:t>PCR</a:t>
            </a:r>
            <a:r>
              <a:rPr lang="ka-GE" dirty="0"/>
              <a:t> ტესტირებისთვის მოსამზადებლები, რომლებიც ბარგის აღების შემდეგ სხვადასხვა ზონებში თავსდებიან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46535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ჩამოფრენის პროცედურები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აეროპორტში სავალდებულოა ნიღაბის ტარება. სასურველია საჯარო სივრცეში დამონტაჟდეს ავტომატი-აპარატი ნიღაბის შესაძენად</a:t>
            </a:r>
            <a:endParaRPr lang="nb-NO" dirty="0"/>
          </a:p>
          <a:p>
            <a:r>
              <a:rPr lang="ka-GE" dirty="0"/>
              <a:t>პასპორტის კონტროლის გავლამდე თერმოსკრინინგი</a:t>
            </a:r>
          </a:p>
          <a:p>
            <a:r>
              <a:rPr lang="ka-GE" dirty="0"/>
              <a:t>დეკლარაციის შევსება, სადაც მითითებული იქნება მოგზაურობის მარშრუტი, სასტუმროს მისამართი, საკონტაქტო ინფორმაცია. </a:t>
            </a:r>
            <a:r>
              <a:rPr lang="ka-GE" b="1" i="1" dirty="0"/>
              <a:t>აღნიშნული მონაცემების შენახვა მოხდება ტურისტის საქართველოდან გამგზავრებიდან დამატებით 2 კვირის მანძილზე, რაზედაც ვიზიტორს წინასწარ ეცნობება და </a:t>
            </a:r>
            <a:r>
              <a:rPr lang="ka-GE" b="1" i="1" dirty="0" smtClean="0"/>
              <a:t>შემოსვლისას მოაწერს </a:t>
            </a:r>
            <a:r>
              <a:rPr lang="ka-GE" b="1" i="1" dirty="0"/>
              <a:t>თანხმობის ფორმაზე ხელს</a:t>
            </a:r>
          </a:p>
        </p:txBody>
      </p:sp>
    </p:spTree>
    <p:extLst>
      <p:ext uri="{BB962C8B-B14F-4D97-AF65-F5344CB8AC3E}">
        <p14:creationId xmlns:p14="http://schemas.microsoft.com/office/powerpoint/2010/main" val="1314951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726</Words>
  <Application>Microsoft Office PowerPoint</Application>
  <PresentationFormat>Widescreen</PresentationFormat>
  <Paragraphs>89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Sylfaen</vt:lpstr>
      <vt:lpstr>Office Theme</vt:lpstr>
      <vt:lpstr>რეკომენდაციები   ტურისტების მისაღებად</vt:lpstr>
      <vt:lpstr>ძირითადი პრინციპები</vt:lpstr>
      <vt:lpstr>ძირითადი პრინციპები</vt:lpstr>
      <vt:lpstr>ძირითადი პრინციპები</vt:lpstr>
      <vt:lpstr>შემოსვლის გამარტივებული პროცედურა</vt:lpstr>
      <vt:lpstr>შემოსვლის გამარტივებული პროცედურა</vt:lpstr>
      <vt:lpstr>გამოფრენამდე მოთხოვნები და წარსადგენი საბუთები</vt:lpstr>
      <vt:lpstr>ჩამოფრენის პროცედურები</vt:lpstr>
      <vt:lpstr>ჩამოფრენის პროცედურები</vt:lpstr>
      <vt:lpstr>ჩამოფრენის პროცედურები</vt:lpstr>
      <vt:lpstr>...PCR ტესტირების საჭიროებისას</vt:lpstr>
      <vt:lpstr>თუ ტესტი დადებითია...</vt:lpstr>
      <vt:lpstr>შეკითხვები?</vt:lpstr>
    </vt:vector>
  </TitlesOfParts>
  <Company>UiT Norges arktiske universitet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ტურისტები</dc:title>
  <dc:creator>Natia Skhvitaridze</dc:creator>
  <cp:lastModifiedBy>Natia Skhvitaridze</cp:lastModifiedBy>
  <cp:revision>29</cp:revision>
  <cp:lastPrinted>2020-05-20T09:28:17Z</cp:lastPrinted>
  <dcterms:created xsi:type="dcterms:W3CDTF">2020-05-19T18:58:52Z</dcterms:created>
  <dcterms:modified xsi:type="dcterms:W3CDTF">2020-05-20T09:46:11Z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d372810-6bc5-4b24-a067-8742f322c238_Enabled">
    <vt:lpwstr>True</vt:lpwstr>
  </property>
  <property fmtid="{D5CDD505-2E9C-101B-9397-08002B2CF9AE}" pid="3" name="MSIP_Label_ed372810-6bc5-4b24-a067-8742f322c238_SiteId">
    <vt:lpwstr>4e7f212d-74db-4563-a57b-8ae44ed05526</vt:lpwstr>
  </property>
  <property fmtid="{D5CDD505-2E9C-101B-9397-08002B2CF9AE}" pid="4" name="MSIP_Label_ed372810-6bc5-4b24-a067-8742f322c238_Owner">
    <vt:lpwstr>t.lobjanidze@ug.edu.ge</vt:lpwstr>
  </property>
  <property fmtid="{D5CDD505-2E9C-101B-9397-08002B2CF9AE}" pid="5" name="MSIP_Label_ed372810-6bc5-4b24-a067-8742f322c238_SetDate">
    <vt:lpwstr>2020-05-19T19:02:32.2669837Z</vt:lpwstr>
  </property>
  <property fmtid="{D5CDD505-2E9C-101B-9397-08002B2CF9AE}" pid="6" name="MSIP_Label_ed372810-6bc5-4b24-a067-8742f322c238_Name">
    <vt:lpwstr>Open</vt:lpwstr>
  </property>
  <property fmtid="{D5CDD505-2E9C-101B-9397-08002B2CF9AE}" pid="7" name="MSIP_Label_ed372810-6bc5-4b24-a067-8742f322c238_Application">
    <vt:lpwstr>Microsoft Azure Information Protection</vt:lpwstr>
  </property>
  <property fmtid="{D5CDD505-2E9C-101B-9397-08002B2CF9AE}" pid="8" name="MSIP_Label_ed372810-6bc5-4b24-a067-8742f322c238_ActionId">
    <vt:lpwstr>57d26828-205e-4caa-afbb-8685ea237031</vt:lpwstr>
  </property>
  <property fmtid="{D5CDD505-2E9C-101B-9397-08002B2CF9AE}" pid="9" name="MSIP_Label_ed372810-6bc5-4b24-a067-8742f322c238_Extended_MSFT_Method">
    <vt:lpwstr>Manual</vt:lpwstr>
  </property>
  <property fmtid="{D5CDD505-2E9C-101B-9397-08002B2CF9AE}" pid="10" name="Sensitivity">
    <vt:lpwstr>Open</vt:lpwstr>
  </property>
</Properties>
</file>